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97" r:id="rId2"/>
    <p:sldId id="306" r:id="rId3"/>
    <p:sldId id="294" r:id="rId4"/>
    <p:sldId id="313" r:id="rId5"/>
    <p:sldId id="316" r:id="rId6"/>
    <p:sldId id="304" r:id="rId7"/>
    <p:sldId id="299" r:id="rId8"/>
    <p:sldId id="315" r:id="rId9"/>
    <p:sldId id="301" r:id="rId10"/>
    <p:sldId id="311" r:id="rId11"/>
    <p:sldId id="296" r:id="rId12"/>
    <p:sldId id="317" r:id="rId13"/>
    <p:sldId id="307" r:id="rId14"/>
    <p:sldId id="309" r:id="rId15"/>
    <p:sldId id="310" r:id="rId16"/>
    <p:sldId id="319" r:id="rId17"/>
    <p:sldId id="31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14"/>
    <a:srgbClr val="DDEC14"/>
    <a:srgbClr val="E4F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3" autoAdjust="0"/>
    <p:restoredTop sz="84910" autoAdjust="0"/>
  </p:normalViewPr>
  <p:slideViewPr>
    <p:cSldViewPr>
      <p:cViewPr varScale="1">
        <p:scale>
          <a:sx n="99" d="100"/>
          <a:sy n="99" d="100"/>
        </p:scale>
        <p:origin x="-19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A72B1E-DDAC-4A98-84CC-508EBA0D1981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8DBA2-807B-4FD2-A137-0032F12A4E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70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Healthy Reefs for Healthy People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a collaborative international initiative that translates scientific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monitroing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into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reports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rec’s to improve decision-making that effectively sustains social and ecosystem well-being.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MAR is Large area 100okm</a:t>
            </a:r>
            <a:r>
              <a:rPr lang="en-US" baseline="0" dirty="0" smtClean="0"/>
              <a:t> 4 countries many socio-political- environmental issues. HRI evaluates both the health of this ecosystem and and progress in improving </a:t>
            </a:r>
            <a:r>
              <a:rPr lang="en-US" baseline="0" dirty="0" err="1" smtClean="0"/>
              <a:t>managemnet</a:t>
            </a:r>
            <a:r>
              <a:rPr lang="en-US" baseline="0" dirty="0" smtClean="0"/>
              <a:t> actions.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98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are bringing together all the players in the region to answer  these  two fundamental questions: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Now getting answers at this larger  scale adds complexity and costs….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</a:t>
            </a:r>
            <a:r>
              <a:rPr lang="en-US" baseline="0" dirty="0" smtClean="0"/>
              <a:t> good </a:t>
            </a:r>
            <a:r>
              <a:rPr lang="en-US" dirty="0" smtClean="0"/>
              <a:t>way to scale up is to collaborate. And over 40 organization</a:t>
            </a:r>
            <a:r>
              <a:rPr lang="en-US" baseline="0" dirty="0" smtClean="0"/>
              <a:t> are involved…all the main NGO research and </a:t>
            </a:r>
            <a:r>
              <a:rPr lang="en-US" baseline="0" dirty="0" err="1" smtClean="0"/>
              <a:t>govt</a:t>
            </a:r>
            <a:r>
              <a:rPr lang="en-US" baseline="0" dirty="0" smtClean="0"/>
              <a:t> institutions… getting agreement is challenging….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work starts out basic enough.. </a:t>
            </a:r>
            <a:r>
              <a:rPr lang="en-US" dirty="0" err="1" smtClean="0"/>
              <a:t>Wih</a:t>
            </a:r>
            <a:r>
              <a:rPr lang="en-US" dirty="0" smtClean="0"/>
              <a:t> standardized monitoring protocols</a:t>
            </a:r>
            <a:r>
              <a:rPr lang="en-US" baseline="0" dirty="0" smtClean="0"/>
              <a:t> using </a:t>
            </a:r>
            <a:r>
              <a:rPr lang="en-US" baseline="0" dirty="0" err="1" smtClean="0"/>
              <a:t>mosly</a:t>
            </a:r>
            <a:r>
              <a:rPr lang="en-US" baseline="0" dirty="0" smtClean="0"/>
              <a:t> AGRRA or MBRS </a:t>
            </a:r>
            <a:r>
              <a:rPr lang="en-US" baseline="0" dirty="0" err="1" smtClean="0"/>
              <a:t>methdologies</a:t>
            </a:r>
            <a:r>
              <a:rPr lang="en-US" baseline="0" dirty="0" smtClean="0"/>
              <a:t> (both of </a:t>
            </a:r>
            <a:r>
              <a:rPr lang="en-US" baseline="0" dirty="0" err="1" smtClean="0"/>
              <a:t>twhich</a:t>
            </a:r>
            <a:r>
              <a:rPr lang="en-US" baseline="0" dirty="0" smtClean="0"/>
              <a:t> provide the same needed core indicators)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HRI has gotten </a:t>
            </a:r>
            <a:r>
              <a:rPr lang="en-US" dirty="0" smtClean="0"/>
              <a:t> agreement</a:t>
            </a:r>
            <a:r>
              <a:rPr lang="en-US" baseline="0" dirty="0" smtClean="0"/>
              <a:t> on the indicators of reef health, </a:t>
            </a:r>
            <a:r>
              <a:rPr lang="en-US" dirty="0" smtClean="0"/>
              <a:t>standardization in monitoring approach, we are sharing data,  and agree</a:t>
            </a:r>
            <a:r>
              <a:rPr lang="en-US" baseline="0" dirty="0" smtClean="0"/>
              <a:t> to ranking criteria for each. </a:t>
            </a:r>
            <a:endParaRPr lang="en-US" dirty="0" smtClean="0"/>
          </a:p>
          <a:p>
            <a:r>
              <a:rPr lang="en-US" dirty="0" smtClean="0"/>
              <a:t>The</a:t>
            </a:r>
            <a:r>
              <a:rPr lang="en-US" baseline="0" dirty="0" smtClean="0"/>
              <a:t>se reef health indicators are combined in a simple index of </a:t>
            </a:r>
            <a:r>
              <a:rPr lang="en-US" baseline="0" dirty="0" err="1" smtClean="0"/>
              <a:t>reEf</a:t>
            </a:r>
            <a:r>
              <a:rPr lang="en-US" baseline="0" dirty="0" smtClean="0"/>
              <a:t> health.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This info is the basis of biennial Report cards, written for the public and decision-makers and launched win big media events.  the Report Cards  </a:t>
            </a:r>
            <a:r>
              <a:rPr lang="en-US" baseline="0" dirty="0" err="1" smtClean="0"/>
              <a:t>trackr</a:t>
            </a:r>
            <a:r>
              <a:rPr lang="en-US" baseline="0" dirty="0" smtClean="0"/>
              <a:t> the big picture question about the reef’s condition. 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…People and politicians now know the reef is is trouble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gettng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worse… and are asking what can we do to improve it?</a:t>
            </a:r>
            <a:endParaRPr 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E6DB814-6D0E-4072-8428-F077FCB7E235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the reef is threatened by local and global threats and the health of the MAR is declining.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Report Cards also give recommended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we al know there are lots of reports talk about ecosystem decline and make recommendations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with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noone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whose counting… or tracking IMPLEMENTATION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??? Now we are…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HRI</a:t>
            </a:r>
            <a:r>
              <a:rPr lang="en-US" baseline="0" dirty="0" smtClean="0"/>
              <a:t> launched the first regional eco-audit to track this implementation.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detailed </a:t>
            </a:r>
            <a:r>
              <a:rPr lang="en-US" dirty="0" smtClean="0"/>
              <a:t> indicators</a:t>
            </a:r>
            <a:r>
              <a:rPr lang="en-US" baseline="0" dirty="0" smtClean="0"/>
              <a:t> document with all of the </a:t>
            </a:r>
            <a:r>
              <a:rPr lang="en-US" baseline="0" dirty="0" err="1" smtClean="0"/>
              <a:t>indcators</a:t>
            </a:r>
            <a:r>
              <a:rPr lang="en-US" baseline="0" dirty="0" smtClean="0"/>
              <a:t>, ranking criteria,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Conducting an Eco-Audit on this scale and with this scope is unprecedented – anywhere - as far as we can tell. Eco-audits are normally conducted at the scale of one business, organization or even a community. We have completed a multinational effort involving 4 countries, over 40 organizations, 100 individuals and providing over 300 documents for verification of the results.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example on one indicator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D91A-8CE8-4890-B610-7351F3482BF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results is work… but translating </a:t>
            </a:r>
            <a:r>
              <a:rPr lang="en-US" dirty="0" err="1" smtClean="0"/>
              <a:t>then</a:t>
            </a:r>
            <a:r>
              <a:rPr lang="en-US" baseline="0" dirty="0" err="1" smtClean="0"/>
              <a:t>m</a:t>
            </a:r>
            <a:r>
              <a:rPr lang="en-US" baseline="0" dirty="0" smtClean="0"/>
              <a:t> into real </a:t>
            </a:r>
            <a:r>
              <a:rPr lang="en-US" dirty="0" smtClean="0"/>
              <a:t>Accountability…and </a:t>
            </a:r>
            <a:r>
              <a:rPr lang="en-US" dirty="0" err="1" smtClean="0"/>
              <a:t>probabliy</a:t>
            </a:r>
            <a:r>
              <a:rPr lang="en-US" baseline="0" dirty="0" smtClean="0"/>
              <a:t> regulatory changes…</a:t>
            </a:r>
            <a:r>
              <a:rPr lang="en-US" dirty="0" smtClean="0"/>
              <a:t>.its</a:t>
            </a:r>
            <a:r>
              <a:rPr lang="en-US" baseline="0" dirty="0" smtClean="0"/>
              <a:t> critical to build popular support</a:t>
            </a:r>
            <a:r>
              <a:rPr lang="en-US" dirty="0" smtClean="0"/>
              <a:t> Media attention makes it a popular issue which makes it a political issue.</a:t>
            </a:r>
            <a:r>
              <a:rPr lang="en-US" baseline="0" dirty="0" smtClean="0"/>
              <a:t> Without that pressure the pace and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DBA2-807B-4FD2-A137-0032F12A4E6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612FA-90C6-45F7-AE0E-0B419383DCEF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8547F-A177-4390-B134-A1D648A65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410200"/>
            <a:ext cx="9144000" cy="14478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ordelia Bank-1stri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28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8184225" y="1460165"/>
            <a:ext cx="15055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Kip Evans/Mission Blue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9" name="Picture 8" descr="HRI Logo_horizont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2551" y="5638799"/>
            <a:ext cx="3894649" cy="118793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2" name="TextBox 11"/>
          <p:cNvSpPr txBox="1"/>
          <p:nvPr/>
        </p:nvSpPr>
        <p:spPr>
          <a:xfrm>
            <a:off x="0" y="28194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Arial Narrow" pitchFamily="34" charset="0"/>
              </a:rPr>
              <a:t> Evaluating Reef Health and Management Response</a:t>
            </a:r>
          </a:p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Arial Narrow" pitchFamily="34" charset="0"/>
              </a:rPr>
              <a:t> in the Mesoamerican Reef  </a:t>
            </a:r>
            <a:endParaRPr lang="en-US" sz="3200" b="1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0800000" flipV="1">
            <a:off x="3581400" y="39624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ICRS, JULY 2012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95800" y="5562600"/>
            <a:ext cx="4572000" cy="1200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Melanie </a:t>
            </a:r>
            <a:r>
              <a:rPr lang="en-US" sz="2400" b="1" dirty="0" err="1" smtClean="0">
                <a:solidFill>
                  <a:schemeClr val="bg2">
                    <a:lumMod val="50000"/>
                  </a:schemeClr>
                </a:solidFill>
              </a:rPr>
              <a:t>McField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, PhD</a:t>
            </a:r>
          </a:p>
          <a:p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Director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, Healthy Reefs Initiative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Smithsonian Institution</a:t>
            </a: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1371600" y="4535268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Lorenzo Alvarez </a:t>
            </a:r>
            <a:r>
              <a:rPr lang="en-US" sz="24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Filip</a:t>
            </a: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Ian </a:t>
            </a:r>
            <a:r>
              <a:rPr lang="en-US" sz="24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Drysdale</a:t>
            </a: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Marisol Rueda, </a:t>
            </a:r>
          </a:p>
          <a:p>
            <a:pPr algn="ctr"/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Roberto </a:t>
            </a:r>
            <a:r>
              <a:rPr lang="en-US" sz="24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Pott</a:t>
            </a: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Ana </a:t>
            </a:r>
            <a:r>
              <a:rPr lang="en-US" sz="24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Giro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 Want and Need to Manage it All</a:t>
            </a:r>
            <a:endParaRPr lang="en-US" dirty="0"/>
          </a:p>
        </p:txBody>
      </p:sp>
      <p:pic>
        <p:nvPicPr>
          <p:cNvPr id="3" name="Picture 2" descr="imag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379788"/>
            <a:ext cx="6934200" cy="539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267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rdelia Bank-1stri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768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8915400" cy="14478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Need to Scale-up our Questions &amp; Evaluations</a:t>
            </a:r>
            <a:br>
              <a:rPr lang="en-US" sz="3600" b="1" dirty="0" smtClean="0"/>
            </a:br>
            <a:r>
              <a:rPr lang="en-US" sz="1000" b="1" dirty="0" smtClean="0"/>
              <a:t/>
            </a:r>
            <a:br>
              <a:rPr lang="en-US" sz="1000" b="1" dirty="0" smtClean="0"/>
            </a:br>
            <a:r>
              <a:rPr lang="en-US" sz="28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Are we doing all that we can to help the reef?</a:t>
            </a:r>
            <a:endParaRPr lang="en-US" sz="2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7" name="Picture 3" descr="C:\Users\Melanie\Dropbox\Photos\HRI photos\Laughingbird_Range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063787"/>
            <a:ext cx="2895600" cy="26529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048000" y="4034135"/>
            <a:ext cx="2165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protected areas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4038600"/>
            <a:ext cx="2165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protected areas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917" y="4810780"/>
            <a:ext cx="9015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Are </a:t>
            </a:r>
            <a:r>
              <a:rPr lang="en-US" sz="2800" b="1" dirty="0" smtClean="0"/>
              <a:t>management efforts having an impact on reef health?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2108888"/>
            <a:ext cx="2971800" cy="2650559"/>
          </a:xfrm>
          <a:prstGeom prst="rect">
            <a:avLst/>
          </a:prstGeom>
        </p:spPr>
      </p:pic>
      <p:pic>
        <p:nvPicPr>
          <p:cNvPr id="11" name="Picture 4" descr="TurDredCay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4" t="5000" b="6258"/>
          <a:stretch>
            <a:fillRect/>
          </a:stretch>
        </p:blipFill>
        <p:spPr bwMode="auto">
          <a:xfrm>
            <a:off x="6324600" y="2057400"/>
            <a:ext cx="2666999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01837" y="1447800"/>
            <a:ext cx="672296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4267200" y="457200"/>
            <a:ext cx="3657600" cy="1066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Scaling Up Through Collaboration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HRI Logo_horizont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0751" y="457200"/>
            <a:ext cx="3132649" cy="1066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433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Standardized data collection  and analysis</a:t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Unconventional reporting and accounting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4" name="Content Placeholder 3" descr="Mel_working 1.JPG"/>
          <p:cNvPicPr>
            <a:picLocks noGrp="1" noChangeAspect="1"/>
          </p:cNvPicPr>
          <p:nvPr>
            <p:ph idx="1"/>
          </p:nvPr>
        </p:nvPicPr>
        <p:blipFill>
          <a:blip r:embed="rId3"/>
          <a:srcRect b="10133"/>
          <a:stretch>
            <a:fillRect/>
          </a:stretch>
        </p:blipFill>
        <p:spPr>
          <a:xfrm>
            <a:off x="457200" y="1367632"/>
            <a:ext cx="8258993" cy="5566568"/>
          </a:xfrm>
        </p:spPr>
      </p:pic>
    </p:spTree>
    <p:extLst>
      <p:ext uri="{BB962C8B-B14F-4D97-AF65-F5344CB8AC3E}">
        <p14:creationId xmlns:p14="http://schemas.microsoft.com/office/powerpoint/2010/main" val="9800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62400"/>
            <a:ext cx="9296399" cy="26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85453" y="3424535"/>
            <a:ext cx="8101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FF"/>
                </a:solidFill>
              </a:rPr>
              <a:t>Accepted Indicators of health and threshold </a:t>
            </a:r>
            <a:r>
              <a:rPr lang="en-US" sz="2400" b="1" dirty="0">
                <a:solidFill>
                  <a:srgbClr val="FFFFFF"/>
                </a:solidFill>
              </a:rPr>
              <a:t>v</a:t>
            </a:r>
            <a:r>
              <a:rPr lang="en-US" sz="2400" b="1" dirty="0" smtClean="0">
                <a:solidFill>
                  <a:srgbClr val="FFFFFF"/>
                </a:solidFill>
              </a:rPr>
              <a:t>alues for Grades</a:t>
            </a:r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26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0198"/>
            <a:ext cx="341625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600198"/>
            <a:ext cx="338610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1752599" y="609600"/>
            <a:ext cx="5410201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66800" y="152400"/>
            <a:ext cx="80478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Despite increasing management efforts the reef declines continue. 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0115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667000" y="152400"/>
            <a:ext cx="49705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Main Threats to Reef Health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224134" y="0"/>
            <a:ext cx="8919867" cy="6858000"/>
            <a:chOff x="224134" y="0"/>
            <a:chExt cx="8919867" cy="6858000"/>
          </a:xfrm>
        </p:grpSpPr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6077"/>
            <a:stretch>
              <a:fillRect/>
            </a:stretch>
          </p:blipFill>
          <p:spPr bwMode="auto">
            <a:xfrm rot="5400000">
              <a:off x="1580326" y="-705676"/>
              <a:ext cx="6858000" cy="8269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" name="TextBox 2"/>
            <p:cNvSpPr txBox="1"/>
            <p:nvPr/>
          </p:nvSpPr>
          <p:spPr>
            <a:xfrm rot="16200000">
              <a:off x="-2783535" y="3160065"/>
              <a:ext cx="64770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 Black" pitchFamily="34" charset="0"/>
                </a:rPr>
                <a:t>2010 Report Card Recommendations</a:t>
              </a:r>
              <a:endPara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6400" b="1" dirty="0">
                <a:solidFill>
                  <a:srgbClr val="FFFFFF"/>
                </a:solidFill>
              </a:rPr>
              <a:t>The 2011 Eco-Audit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Measuring Management Progress at a National Scale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/>
          <a:srcRect b="46412"/>
          <a:stretch/>
        </p:blipFill>
        <p:spPr bwMode="auto">
          <a:xfrm>
            <a:off x="4724400" y="4663110"/>
            <a:ext cx="3893312" cy="280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67200" y="1524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Indicators taken directly from Report Card recommendations</a:t>
            </a:r>
          </a:p>
          <a:p>
            <a:endParaRPr lang="en-US" sz="24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Developed specific </a:t>
            </a:r>
            <a:r>
              <a:rPr lang="en-US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and verifiable </a:t>
            </a: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criteria (reviewed by Price </a:t>
            </a:r>
            <a:r>
              <a:rPr lang="en-US" sz="24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WaterhouseCoopers</a:t>
            </a: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)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endParaRPr lang="en-US" sz="24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All Countries held to the same bar </a:t>
            </a:r>
          </a:p>
          <a:p>
            <a:endParaRPr lang="en-US" sz="24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600200"/>
            <a:ext cx="357830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85800" y="6324600"/>
            <a:ext cx="3350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All docs on </a:t>
            </a:r>
            <a:r>
              <a:rPr lang="en-US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www.healthyreefs.org</a:t>
            </a:r>
            <a:endParaRPr lang="en-US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88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8401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Unprecedented in scale and scope</a:t>
            </a: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Four countries</a:t>
            </a: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Over  40 organizations</a:t>
            </a: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Over 100 individuals</a:t>
            </a: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Over 300 supporting documents collected</a:t>
            </a: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Evaluated 22 indicators over 7 themes</a:t>
            </a: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Serves as basis for measuring future progress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2122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2011 Eco-Audit – Example Indicator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915400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6D9F1"/>
                </a:solidFill>
              </a:rPr>
              <a:t>5b. Economic valuation of coral reefs </a:t>
            </a:r>
          </a:p>
          <a:p>
            <a:r>
              <a:rPr lang="en-US" b="1" dirty="0" smtClean="0">
                <a:solidFill>
                  <a:srgbClr val="FFFFFF"/>
                </a:solidFill>
              </a:rPr>
              <a:t> </a:t>
            </a:r>
          </a:p>
          <a:p>
            <a:r>
              <a:rPr lang="en-US" b="1" i="1" dirty="0" smtClean="0">
                <a:solidFill>
                  <a:srgbClr val="C6D9F1"/>
                </a:solidFill>
              </a:rPr>
              <a:t>Justification</a:t>
            </a:r>
            <a:r>
              <a:rPr lang="en-US" b="1" dirty="0" smtClean="0">
                <a:solidFill>
                  <a:srgbClr val="FFFFFF"/>
                </a:solidFill>
              </a:rPr>
              <a:t>: Economic valuation is a tool that can aid decision making by quantifying ecosystem services provided by coral reefs in monetary terms.  Valuation also provides a tool for evaluating the costs and benefits of management and economic development options, with an emphasis on long-term benefits, which can help avoid short-sighted development. </a:t>
            </a:r>
          </a:p>
          <a:p>
            <a:r>
              <a:rPr lang="en-US" b="1" i="1" dirty="0" smtClean="0">
                <a:solidFill>
                  <a:srgbClr val="FFFFFF"/>
                </a:solidFill>
              </a:rPr>
              <a:t> </a:t>
            </a:r>
            <a:endParaRPr lang="en-US" b="1" dirty="0" smtClean="0">
              <a:solidFill>
                <a:srgbClr val="FFFFFF"/>
              </a:solidFill>
            </a:endParaRPr>
          </a:p>
          <a:p>
            <a:r>
              <a:rPr lang="en-US" b="1" i="1" dirty="0" smtClean="0">
                <a:solidFill>
                  <a:srgbClr val="C6D9F1"/>
                </a:solidFill>
              </a:rPr>
              <a:t>Ranking Criteria</a:t>
            </a:r>
            <a:endParaRPr lang="en-US" b="1" dirty="0" smtClean="0">
              <a:solidFill>
                <a:srgbClr val="C6D9F1"/>
              </a:solidFill>
            </a:endParaRPr>
          </a:p>
          <a:p>
            <a:r>
              <a:rPr lang="en-US" b="1" dirty="0" smtClean="0">
                <a:solidFill>
                  <a:srgbClr val="FFFFFF"/>
                </a:solidFill>
              </a:rPr>
              <a:t>5 – A national valuation of coral reefs or valuation of selected ecosystem services associated with 50 percent of MPAs has been completed. </a:t>
            </a:r>
          </a:p>
          <a:p>
            <a:r>
              <a:rPr lang="en-US" b="1" dirty="0" smtClean="0">
                <a:solidFill>
                  <a:srgbClr val="FFFFFF"/>
                </a:solidFill>
              </a:rPr>
              <a:t>4 – A valuation of two or more MPAs has been completed.</a:t>
            </a:r>
          </a:p>
          <a:p>
            <a:r>
              <a:rPr lang="en-US" b="1" dirty="0" smtClean="0">
                <a:solidFill>
                  <a:srgbClr val="FFFFFF"/>
                </a:solidFill>
              </a:rPr>
              <a:t>3 – A valuation of one MPA has been completed.</a:t>
            </a:r>
          </a:p>
          <a:p>
            <a:r>
              <a:rPr lang="en-US" b="1" dirty="0" smtClean="0">
                <a:solidFill>
                  <a:srgbClr val="FFFFFF"/>
                </a:solidFill>
              </a:rPr>
              <a:t>2 – Assessments of coral reef economic contributions are currently being implemented.</a:t>
            </a:r>
          </a:p>
          <a:p>
            <a:r>
              <a:rPr lang="en-US" b="1" dirty="0" smtClean="0">
                <a:solidFill>
                  <a:srgbClr val="FFFFFF"/>
                </a:solidFill>
              </a:rPr>
              <a:t>1 – No documentation of actions that meet the criteria to achieve a higher score is available.</a:t>
            </a:r>
          </a:p>
          <a:p>
            <a:r>
              <a:rPr lang="en-US" b="1" dirty="0" smtClean="0">
                <a:solidFill>
                  <a:srgbClr val="FFFFFF"/>
                </a:solidFill>
              </a:rPr>
              <a:t> </a:t>
            </a:r>
          </a:p>
          <a:p>
            <a:r>
              <a:rPr lang="en-US" b="1" i="1" dirty="0" smtClean="0">
                <a:solidFill>
                  <a:srgbClr val="C6D9F1"/>
                </a:solidFill>
              </a:rPr>
              <a:t>Means of Verification</a:t>
            </a:r>
            <a:r>
              <a:rPr lang="en-US" b="1" dirty="0" smtClean="0">
                <a:solidFill>
                  <a:srgbClr val="FFFFFF"/>
                </a:solidFill>
              </a:rPr>
              <a:t>: copy of valuation assessment reports (key findings), MPAs included in assessment, and project or consultation reports of valuations currently (or recently) implemented in MAR.</a:t>
            </a:r>
          </a:p>
          <a:p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35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 Key to Results at a Glance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759556"/>
            <a:ext cx="5943600" cy="235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2653"/>
          <a:stretch/>
        </p:blipFill>
        <p:spPr>
          <a:xfrm>
            <a:off x="0" y="4876800"/>
            <a:ext cx="9144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05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8762"/>
            <a:ext cx="8911768" cy="501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191000" y="2011362"/>
            <a:ext cx="4724400" cy="3276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4114800" y="3840162"/>
            <a:ext cx="4724400" cy="3810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4114800" y="1401762"/>
            <a:ext cx="4800600" cy="6096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4114800" y="2087562"/>
            <a:ext cx="4724400" cy="4572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4114800" y="3382962"/>
            <a:ext cx="4724400" cy="3810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4114800" y="4297362"/>
            <a:ext cx="4724400" cy="3810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976958" y="5638800"/>
            <a:ext cx="51096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ECEC14"/>
                </a:solidFill>
              </a:rPr>
              <a:t>All docs on </a:t>
            </a:r>
            <a:r>
              <a:rPr lang="en-US" sz="2800" dirty="0" err="1" smtClean="0">
                <a:solidFill>
                  <a:srgbClr val="ECEC14"/>
                </a:solidFill>
              </a:rPr>
              <a:t>www.healthyreefs.org</a:t>
            </a:r>
            <a:endParaRPr lang="en-US" sz="2800" dirty="0">
              <a:solidFill>
                <a:srgbClr val="ECEC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59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5" grpId="1" animBg="1"/>
      <p:bldP spid="16" grpId="0" animBg="1"/>
      <p:bldP spid="16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Indicators can also be evaluated by sector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822379"/>
            <a:ext cx="8839200" cy="2749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562600" y="1828800"/>
            <a:ext cx="3657600" cy="2743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343400" y="3200400"/>
            <a:ext cx="4572000" cy="4572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4572000" cy="4572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053158" y="5029200"/>
            <a:ext cx="51096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ECEC14"/>
                </a:solidFill>
              </a:rPr>
              <a:t>All docs on </a:t>
            </a:r>
            <a:r>
              <a:rPr lang="en-US" sz="2800" dirty="0" err="1" smtClean="0">
                <a:solidFill>
                  <a:srgbClr val="ECEC14"/>
                </a:solidFill>
              </a:rPr>
              <a:t>www.healthyreefs.org</a:t>
            </a:r>
            <a:endParaRPr lang="en-US" sz="2800" dirty="0">
              <a:solidFill>
                <a:srgbClr val="ECEC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93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0" grpId="1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010400" cy="4876800"/>
          </a:xfrm>
        </p:spPr>
        <p:txBody>
          <a:bodyPr>
            <a:normAutofit fontScale="40000" lnSpcReduction="20000"/>
          </a:bodyPr>
          <a:lstStyle/>
          <a:p>
            <a:r>
              <a:rPr lang="en-US" sz="4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Project  Team</a:t>
            </a:r>
          </a:p>
          <a:p>
            <a:r>
              <a:rPr lang="en-US" sz="45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Melanie McField, Healthy Reefs Initiative</a:t>
            </a:r>
          </a:p>
          <a:p>
            <a:r>
              <a:rPr lang="en-US" sz="45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Benjamin Kushner and </a:t>
            </a:r>
            <a:r>
              <a:rPr lang="en-US" sz="45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Lauretta</a:t>
            </a:r>
            <a:r>
              <a:rPr lang="en-US" sz="45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Burke, World Resources Institute</a:t>
            </a:r>
          </a:p>
          <a:p>
            <a:r>
              <a:rPr lang="en-US" sz="45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 </a:t>
            </a:r>
          </a:p>
          <a:p>
            <a:r>
              <a:rPr lang="en-US" sz="4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Country Leads </a:t>
            </a:r>
          </a:p>
          <a:p>
            <a:r>
              <a:rPr lang="en-US" sz="4500" b="1" dirty="0" smtClean="0">
                <a:solidFill>
                  <a:srgbClr val="C6D9F1"/>
                </a:solidFill>
              </a:rPr>
              <a:t>Marisol </a:t>
            </a:r>
            <a:r>
              <a:rPr lang="en-US" sz="4500" b="1" dirty="0" err="1" smtClean="0">
                <a:solidFill>
                  <a:srgbClr val="C6D9F1"/>
                </a:solidFill>
              </a:rPr>
              <a:t>Rueda</a:t>
            </a:r>
            <a:r>
              <a:rPr lang="en-US" sz="4500" b="1" dirty="0" smtClean="0">
                <a:solidFill>
                  <a:srgbClr val="C6D9F1"/>
                </a:solidFill>
              </a:rPr>
              <a:t> Flores, Healthy Reefs Initiative Mexico</a:t>
            </a:r>
          </a:p>
          <a:p>
            <a:r>
              <a:rPr lang="en-US" sz="4500" b="1" dirty="0" smtClean="0">
                <a:solidFill>
                  <a:srgbClr val="C6D9F1"/>
                </a:solidFill>
              </a:rPr>
              <a:t>Ian </a:t>
            </a:r>
            <a:r>
              <a:rPr lang="en-US" sz="4500" b="1" dirty="0" err="1" smtClean="0">
                <a:solidFill>
                  <a:srgbClr val="C6D9F1"/>
                </a:solidFill>
              </a:rPr>
              <a:t>Drysdale</a:t>
            </a:r>
            <a:r>
              <a:rPr lang="en-US" sz="4500" b="1" dirty="0" smtClean="0">
                <a:solidFill>
                  <a:srgbClr val="C6D9F1"/>
                </a:solidFill>
              </a:rPr>
              <a:t>, Healthy Reefs Initiative Honduras</a:t>
            </a:r>
          </a:p>
          <a:p>
            <a:r>
              <a:rPr lang="en-US" sz="4500" b="1" dirty="0" smtClean="0">
                <a:solidFill>
                  <a:srgbClr val="C6D9F1"/>
                </a:solidFill>
              </a:rPr>
              <a:t>Ana </a:t>
            </a:r>
            <a:r>
              <a:rPr lang="en-US" sz="4500" b="1" dirty="0" err="1" smtClean="0">
                <a:solidFill>
                  <a:srgbClr val="C6D9F1"/>
                </a:solidFill>
              </a:rPr>
              <a:t>Giro</a:t>
            </a:r>
            <a:r>
              <a:rPr lang="en-US" sz="4500" b="1" dirty="0" smtClean="0">
                <a:solidFill>
                  <a:srgbClr val="C6D9F1"/>
                </a:solidFill>
              </a:rPr>
              <a:t>, Healthy Reefs Initiative Guatemala</a:t>
            </a:r>
          </a:p>
          <a:p>
            <a:r>
              <a:rPr lang="en-US" sz="4500" b="1" dirty="0" smtClean="0">
                <a:solidFill>
                  <a:srgbClr val="C6D9F1"/>
                </a:solidFill>
              </a:rPr>
              <a:t>Roberto </a:t>
            </a:r>
            <a:r>
              <a:rPr lang="en-US" sz="4500" b="1" dirty="0" err="1" smtClean="0">
                <a:solidFill>
                  <a:srgbClr val="C6D9F1"/>
                </a:solidFill>
              </a:rPr>
              <a:t>Pott</a:t>
            </a:r>
            <a:r>
              <a:rPr lang="en-US" sz="4500" b="1" dirty="0" smtClean="0">
                <a:solidFill>
                  <a:srgbClr val="C6D9F1"/>
                </a:solidFill>
              </a:rPr>
              <a:t>, Healthy Reefs Initiative Belize</a:t>
            </a:r>
          </a:p>
          <a:p>
            <a:r>
              <a:rPr lang="en-US" sz="4500" b="1" dirty="0" smtClean="0">
                <a:solidFill>
                  <a:srgbClr val="C6D9F1"/>
                </a:solidFill>
              </a:rPr>
              <a:t> </a:t>
            </a:r>
          </a:p>
          <a:p>
            <a:r>
              <a:rPr lang="en-US" sz="4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GIS Database </a:t>
            </a:r>
          </a:p>
          <a:p>
            <a:r>
              <a:rPr lang="en-US" sz="4500" b="1" dirty="0" smtClean="0">
                <a:solidFill>
                  <a:srgbClr val="C6D9F1"/>
                </a:solidFill>
              </a:rPr>
              <a:t>Lorenzo </a:t>
            </a:r>
            <a:r>
              <a:rPr lang="en-US" sz="4500" b="1" dirty="0" err="1" smtClean="0">
                <a:solidFill>
                  <a:srgbClr val="C6D9F1"/>
                </a:solidFill>
              </a:rPr>
              <a:t>Álvarez</a:t>
            </a:r>
            <a:r>
              <a:rPr lang="en-US" sz="4500" b="1" dirty="0" smtClean="0">
                <a:solidFill>
                  <a:srgbClr val="C6D9F1"/>
                </a:solidFill>
              </a:rPr>
              <a:t> </a:t>
            </a:r>
            <a:r>
              <a:rPr lang="en-US" sz="4500" b="1" dirty="0" err="1" smtClean="0">
                <a:solidFill>
                  <a:srgbClr val="C6D9F1"/>
                </a:solidFill>
              </a:rPr>
              <a:t>Filip</a:t>
            </a:r>
            <a:r>
              <a:rPr lang="en-US" sz="4500" b="1" dirty="0" smtClean="0">
                <a:solidFill>
                  <a:srgbClr val="C6D9F1"/>
                </a:solidFill>
              </a:rPr>
              <a:t>, Healthy </a:t>
            </a:r>
            <a:r>
              <a:rPr lang="en-US" sz="4500" b="1" dirty="0" smtClean="0">
                <a:solidFill>
                  <a:schemeClr val="bg1"/>
                </a:solidFill>
              </a:rPr>
              <a:t>Reefs Initiative </a:t>
            </a:r>
          </a:p>
          <a:p>
            <a:r>
              <a:rPr lang="en-US" sz="4500" b="1" dirty="0" smtClean="0">
                <a:solidFill>
                  <a:schemeClr val="bg1"/>
                </a:solidFill>
              </a:rPr>
              <a:t> </a:t>
            </a:r>
          </a:p>
          <a:p>
            <a:r>
              <a:rPr lang="en-US" sz="4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PricewaterhouseCoopers Costa Rica (PwC) Technical Reviewers</a:t>
            </a:r>
            <a:r>
              <a:rPr lang="en-US" sz="4500" b="1" dirty="0" smtClean="0">
                <a:solidFill>
                  <a:schemeClr val="bg1"/>
                </a:solidFill>
              </a:rPr>
              <a:t/>
            </a:r>
            <a:br>
              <a:rPr lang="en-US" sz="4500" b="1" dirty="0" smtClean="0">
                <a:solidFill>
                  <a:schemeClr val="bg1"/>
                </a:solidFill>
              </a:rPr>
            </a:br>
            <a:r>
              <a:rPr lang="en-US" sz="4500" b="1" dirty="0" smtClean="0">
                <a:solidFill>
                  <a:srgbClr val="C6D9F1"/>
                </a:solidFill>
              </a:rPr>
              <a:t>Antonio </a:t>
            </a:r>
            <a:r>
              <a:rPr lang="en-US" sz="4500" b="1" dirty="0" err="1" smtClean="0">
                <a:solidFill>
                  <a:srgbClr val="C6D9F1"/>
                </a:solidFill>
              </a:rPr>
              <a:t>Grijalba</a:t>
            </a:r>
            <a:r>
              <a:rPr lang="en-US" sz="4500" b="1" dirty="0" smtClean="0">
                <a:solidFill>
                  <a:srgbClr val="C6D9F1"/>
                </a:solidFill>
              </a:rPr>
              <a:t/>
            </a:r>
            <a:br>
              <a:rPr lang="en-US" sz="4500" b="1" dirty="0" smtClean="0">
                <a:solidFill>
                  <a:srgbClr val="C6D9F1"/>
                </a:solidFill>
              </a:rPr>
            </a:br>
            <a:r>
              <a:rPr lang="en-US" sz="4500" b="1" dirty="0" smtClean="0">
                <a:solidFill>
                  <a:srgbClr val="C6D9F1"/>
                </a:solidFill>
              </a:rPr>
              <a:t>Monica </a:t>
            </a:r>
            <a:r>
              <a:rPr lang="en-US" sz="4500" b="1" dirty="0" err="1" smtClean="0">
                <a:solidFill>
                  <a:srgbClr val="C6D9F1"/>
                </a:solidFill>
              </a:rPr>
              <a:t>Azofeifa</a:t>
            </a:r>
            <a:r>
              <a:rPr lang="en-US" sz="4500" b="1" dirty="0" smtClean="0">
                <a:solidFill>
                  <a:srgbClr val="C6D9F1"/>
                </a:solidFill>
              </a:rPr>
              <a:t/>
            </a:r>
            <a:br>
              <a:rPr lang="en-US" sz="4500" b="1" dirty="0" smtClean="0">
                <a:solidFill>
                  <a:srgbClr val="C6D9F1"/>
                </a:solidFill>
              </a:rPr>
            </a:br>
            <a:r>
              <a:rPr lang="en-US" sz="4500" b="1" dirty="0" smtClean="0">
                <a:solidFill>
                  <a:srgbClr val="C6D9F1"/>
                </a:solidFill>
              </a:rPr>
              <a:t>Claudia </a:t>
            </a:r>
            <a:r>
              <a:rPr lang="en-US" sz="4500" b="1" dirty="0" err="1" smtClean="0">
                <a:solidFill>
                  <a:srgbClr val="C6D9F1"/>
                </a:solidFill>
              </a:rPr>
              <a:t>Amaya</a:t>
            </a:r>
            <a:r>
              <a:rPr lang="en-US" sz="4500" b="1" dirty="0" smtClean="0">
                <a:solidFill>
                  <a:srgbClr val="C6D9F1"/>
                </a:solidFill>
              </a:rPr>
              <a:t/>
            </a:r>
            <a:br>
              <a:rPr lang="en-US" sz="4500" b="1" dirty="0" smtClean="0">
                <a:solidFill>
                  <a:srgbClr val="C6D9F1"/>
                </a:solidFill>
              </a:rPr>
            </a:br>
            <a:r>
              <a:rPr lang="en-US" sz="4500" b="1" dirty="0" err="1" smtClean="0">
                <a:solidFill>
                  <a:srgbClr val="C6D9F1"/>
                </a:solidFill>
              </a:rPr>
              <a:t>Ximena</a:t>
            </a:r>
            <a:r>
              <a:rPr lang="en-US" sz="4500" b="1" dirty="0" smtClean="0">
                <a:solidFill>
                  <a:srgbClr val="C6D9F1"/>
                </a:solidFill>
              </a:rPr>
              <a:t> </a:t>
            </a:r>
            <a:r>
              <a:rPr lang="en-US" sz="4500" b="1" dirty="0" err="1" smtClean="0">
                <a:solidFill>
                  <a:srgbClr val="C6D9F1"/>
                </a:solidFill>
              </a:rPr>
              <a:t>Lacayo</a:t>
            </a:r>
            <a:endParaRPr lang="en-US" sz="4500" b="1" dirty="0" smtClean="0">
              <a:solidFill>
                <a:srgbClr val="C6D9F1"/>
              </a:solidFill>
            </a:endParaRPr>
          </a:p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The 2011 Eco-Audit 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Team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15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rdelia Bank-1stri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00600"/>
            <a:ext cx="9144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4038600"/>
            <a:ext cx="2801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coastal development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0" y="4034135"/>
            <a:ext cx="2165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protected areas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4038600"/>
            <a:ext cx="2165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protected areas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524000"/>
            <a:ext cx="8385184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3810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Work with the media to put reef management issues on the front burner of popular politics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43434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 need to raise the bar and pick up the pace of management efforts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172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2173</TotalTime>
  <Words>729</Words>
  <Application>Microsoft Office PowerPoint</Application>
  <PresentationFormat>On-screen Show (4:3)</PresentationFormat>
  <Paragraphs>109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Black</vt:lpstr>
      <vt:lpstr>PowerPoint Presentation</vt:lpstr>
      <vt:lpstr>We Want and Need to Manage it All</vt:lpstr>
      <vt:lpstr>Need to Scale-up our Questions &amp; Evaluations  Are we doing all that we can to help the reef?</vt:lpstr>
      <vt:lpstr>Scaling Up Through Collaboration</vt:lpstr>
      <vt:lpstr>Standardized data collection  and analysis Unconventional reporting and accounting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Key to Results at a Glance</vt:lpstr>
      <vt:lpstr>PowerPoint Presentation</vt:lpstr>
      <vt:lpstr>Indicators can also be evaluated by sector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Melanie</dc:creator>
  <cp:lastModifiedBy>ruser</cp:lastModifiedBy>
  <cp:revision>80</cp:revision>
  <dcterms:created xsi:type="dcterms:W3CDTF">2010-11-05T23:56:13Z</dcterms:created>
  <dcterms:modified xsi:type="dcterms:W3CDTF">2012-07-09T00:02:02Z</dcterms:modified>
</cp:coreProperties>
</file>